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792" r:id="rId3"/>
    <p:sldId id="790" r:id="rId4"/>
    <p:sldId id="808" r:id="rId5"/>
    <p:sldId id="801" r:id="rId6"/>
    <p:sldId id="813" r:id="rId7"/>
    <p:sldId id="809" r:id="rId8"/>
    <p:sldId id="810" r:id="rId9"/>
    <p:sldId id="811" r:id="rId10"/>
    <p:sldId id="814" r:id="rId11"/>
    <p:sldId id="815" r:id="rId12"/>
    <p:sldId id="817" r:id="rId13"/>
    <p:sldId id="816" r:id="rId14"/>
    <p:sldId id="812" r:id="rId15"/>
    <p:sldId id="819" r:id="rId16"/>
    <p:sldId id="818" r:id="rId17"/>
    <p:sldId id="820" r:id="rId18"/>
    <p:sldId id="821" r:id="rId19"/>
    <p:sldId id="823" r:id="rId20"/>
    <p:sldId id="307" r:id="rId21"/>
    <p:sldId id="824" r:id="rId22"/>
    <p:sldId id="320" r:id="rId23"/>
    <p:sldId id="346" r:id="rId24"/>
    <p:sldId id="347" r:id="rId25"/>
    <p:sldId id="794" r:id="rId26"/>
    <p:sldId id="795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648FB5-C09B-4C87-AEF3-A553C798BCF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44AD-327D-427D-A5F0-7AE39B4AFACB}">
      <dgm:prSet/>
      <dgm:spPr/>
      <dgm:t>
        <a:bodyPr/>
        <a:lstStyle/>
        <a:p>
          <a:r>
            <a:rPr lang="de-DE" b="0" dirty="0"/>
            <a:t>Deep Learning</a:t>
          </a:r>
          <a:endParaRPr lang="en-US" b="0" dirty="0"/>
        </a:p>
      </dgm:t>
    </dgm:pt>
    <dgm:pt modelId="{C379FD06-505A-41F8-9A66-4E9F695F9C1A}" type="parTrans" cxnId="{946460B5-6A24-4AD5-9BDB-D5E7AE78994B}">
      <dgm:prSet/>
      <dgm:spPr/>
      <dgm:t>
        <a:bodyPr/>
        <a:lstStyle/>
        <a:p>
          <a:endParaRPr lang="en-US"/>
        </a:p>
      </dgm:t>
    </dgm:pt>
    <dgm:pt modelId="{AD9B37F6-7A60-4E62-AE70-54601B347097}" type="sibTrans" cxnId="{946460B5-6A24-4AD5-9BDB-D5E7AE78994B}">
      <dgm:prSet/>
      <dgm:spPr/>
      <dgm:t>
        <a:bodyPr/>
        <a:lstStyle/>
        <a:p>
          <a:endParaRPr lang="en-US"/>
        </a:p>
      </dgm:t>
    </dgm:pt>
    <dgm:pt modelId="{0C6B1536-6269-470E-891B-548B1A1741C8}">
      <dgm:prSet/>
      <dgm:spPr/>
      <dgm:t>
        <a:bodyPr/>
        <a:lstStyle/>
        <a:p>
          <a:r>
            <a:rPr lang="de-DE" b="0" dirty="0"/>
            <a:t>Transformer</a:t>
          </a:r>
          <a:endParaRPr lang="en-US" b="0" dirty="0"/>
        </a:p>
      </dgm:t>
    </dgm:pt>
    <dgm:pt modelId="{BA3188B2-0301-4CA0-AC58-59A0732D4CC9}" type="parTrans" cxnId="{7F381230-3114-44FB-913E-0CD35BF36BA2}">
      <dgm:prSet/>
      <dgm:spPr/>
      <dgm:t>
        <a:bodyPr/>
        <a:lstStyle/>
        <a:p>
          <a:endParaRPr lang="en-US"/>
        </a:p>
      </dgm:t>
    </dgm:pt>
    <dgm:pt modelId="{E7BF0292-5C5E-44B5-9020-5B605116E8F8}" type="sibTrans" cxnId="{7F381230-3114-44FB-913E-0CD35BF36BA2}">
      <dgm:prSet/>
      <dgm:spPr/>
      <dgm:t>
        <a:bodyPr/>
        <a:lstStyle/>
        <a:p>
          <a:endParaRPr lang="en-US"/>
        </a:p>
      </dgm:t>
    </dgm:pt>
    <dgm:pt modelId="{288D3E87-5781-4F83-84CB-1610EAD21773}">
      <dgm:prSet/>
      <dgm:spPr/>
      <dgm:t>
        <a:bodyPr/>
        <a:lstStyle/>
        <a:p>
          <a:r>
            <a:rPr lang="de-DE" b="0" dirty="0"/>
            <a:t>Finetuning</a:t>
          </a:r>
          <a:endParaRPr lang="en-US" b="0" dirty="0"/>
        </a:p>
      </dgm:t>
    </dgm:pt>
    <dgm:pt modelId="{5D1CA44E-A2B8-416C-AF5D-FE642F689AF8}" type="parTrans" cxnId="{4B05A8AF-8E44-411A-9840-24940C52F31E}">
      <dgm:prSet/>
      <dgm:spPr/>
      <dgm:t>
        <a:bodyPr/>
        <a:lstStyle/>
        <a:p>
          <a:endParaRPr lang="en-US"/>
        </a:p>
      </dgm:t>
    </dgm:pt>
    <dgm:pt modelId="{E930F8F9-CD27-4F21-8645-528352089D37}" type="sibTrans" cxnId="{4B05A8AF-8E44-411A-9840-24940C52F31E}">
      <dgm:prSet/>
      <dgm:spPr/>
      <dgm:t>
        <a:bodyPr/>
        <a:lstStyle/>
        <a:p>
          <a:endParaRPr lang="en-US"/>
        </a:p>
      </dgm:t>
    </dgm:pt>
    <dgm:pt modelId="{DDA901FD-5C05-41F1-A824-5C833C35698E}">
      <dgm:prSet/>
      <dgm:spPr/>
      <dgm:t>
        <a:bodyPr/>
        <a:lstStyle/>
        <a:p>
          <a:r>
            <a:rPr lang="de-DE" dirty="0" err="1"/>
            <a:t>Prompting</a:t>
          </a:r>
          <a:r>
            <a:rPr lang="de-DE" dirty="0"/>
            <a:t> &amp; </a:t>
          </a:r>
          <a:r>
            <a:rPr lang="de-DE" dirty="0" err="1"/>
            <a:t>Agents</a:t>
          </a:r>
          <a:endParaRPr lang="en-US" dirty="0"/>
        </a:p>
      </dgm:t>
    </dgm:pt>
    <dgm:pt modelId="{D760294E-1D9B-408E-B689-8391D4CF7D9C}" type="parTrans" cxnId="{76557D45-55A9-46E4-80D0-E1396A52CE52}">
      <dgm:prSet/>
      <dgm:spPr/>
      <dgm:t>
        <a:bodyPr/>
        <a:lstStyle/>
        <a:p>
          <a:endParaRPr lang="en-US"/>
        </a:p>
      </dgm:t>
    </dgm:pt>
    <dgm:pt modelId="{EDCB14DE-D3C3-4E5C-A331-71113C0250BD}" type="sibTrans" cxnId="{76557D45-55A9-46E4-80D0-E1396A52CE52}">
      <dgm:prSet/>
      <dgm:spPr/>
      <dgm:t>
        <a:bodyPr/>
        <a:lstStyle/>
        <a:p>
          <a:endParaRPr lang="en-US"/>
        </a:p>
      </dgm:t>
    </dgm:pt>
    <dgm:pt modelId="{5F30F6BE-7A6E-4F0D-B3AA-2B05FD8FA60B}">
      <dgm:prSet/>
      <dgm:spPr/>
      <dgm:t>
        <a:bodyPr/>
        <a:lstStyle/>
        <a:p>
          <a:r>
            <a:rPr lang="de-DE" b="1" dirty="0"/>
            <a:t>The Bigger Picture</a:t>
          </a:r>
          <a:endParaRPr lang="en-US" b="1" dirty="0"/>
        </a:p>
      </dgm:t>
    </dgm:pt>
    <dgm:pt modelId="{204DD833-1CD5-42F1-B596-8D8B6D369E5E}" type="parTrans" cxnId="{336AE3DC-37F1-4955-813F-D94B74C0A559}">
      <dgm:prSet/>
      <dgm:spPr/>
      <dgm:t>
        <a:bodyPr/>
        <a:lstStyle/>
        <a:p>
          <a:endParaRPr lang="en-US"/>
        </a:p>
      </dgm:t>
    </dgm:pt>
    <dgm:pt modelId="{838162BB-5917-468F-85CC-DC0FE427929A}" type="sibTrans" cxnId="{336AE3DC-37F1-4955-813F-D94B74C0A559}">
      <dgm:prSet/>
      <dgm:spPr/>
      <dgm:t>
        <a:bodyPr/>
        <a:lstStyle/>
        <a:p>
          <a:endParaRPr lang="en-US"/>
        </a:p>
      </dgm:t>
    </dgm:pt>
    <dgm:pt modelId="{7852B3C2-A44C-F446-9060-CA21A0D28991}" type="pres">
      <dgm:prSet presAssocID="{56648FB5-C09B-4C87-AEF3-A553C798BCF5}" presName="vert0" presStyleCnt="0">
        <dgm:presLayoutVars>
          <dgm:dir/>
          <dgm:animOne val="branch"/>
          <dgm:animLvl val="lvl"/>
        </dgm:presLayoutVars>
      </dgm:prSet>
      <dgm:spPr/>
    </dgm:pt>
    <dgm:pt modelId="{4F1690E2-16BD-2B42-AE98-F2A735104EFA}" type="pres">
      <dgm:prSet presAssocID="{1EA944AD-327D-427D-A5F0-7AE39B4AFACB}" presName="thickLine" presStyleLbl="alignNode1" presStyleIdx="0" presStyleCnt="5"/>
      <dgm:spPr/>
    </dgm:pt>
    <dgm:pt modelId="{7B746AAE-0D31-DE44-A5F6-86F76B8A3E80}" type="pres">
      <dgm:prSet presAssocID="{1EA944AD-327D-427D-A5F0-7AE39B4AFACB}" presName="horz1" presStyleCnt="0"/>
      <dgm:spPr/>
    </dgm:pt>
    <dgm:pt modelId="{D28CB533-C51E-334E-9261-65C425A19706}" type="pres">
      <dgm:prSet presAssocID="{1EA944AD-327D-427D-A5F0-7AE39B4AFACB}" presName="tx1" presStyleLbl="revTx" presStyleIdx="0" presStyleCnt="5"/>
      <dgm:spPr/>
    </dgm:pt>
    <dgm:pt modelId="{4B5756DB-F77A-B44F-B3F7-F3894F36872A}" type="pres">
      <dgm:prSet presAssocID="{1EA944AD-327D-427D-A5F0-7AE39B4AFACB}" presName="vert1" presStyleCnt="0"/>
      <dgm:spPr/>
    </dgm:pt>
    <dgm:pt modelId="{A11F9CE2-7889-D042-B67A-3B946F072596}" type="pres">
      <dgm:prSet presAssocID="{0C6B1536-6269-470E-891B-548B1A1741C8}" presName="thickLine" presStyleLbl="alignNode1" presStyleIdx="1" presStyleCnt="5"/>
      <dgm:spPr/>
    </dgm:pt>
    <dgm:pt modelId="{FDBEDC87-8791-4D44-8FD8-85B48AD39373}" type="pres">
      <dgm:prSet presAssocID="{0C6B1536-6269-470E-891B-548B1A1741C8}" presName="horz1" presStyleCnt="0"/>
      <dgm:spPr/>
    </dgm:pt>
    <dgm:pt modelId="{8D7BB36B-DCB0-1945-8136-BD40AAFC958C}" type="pres">
      <dgm:prSet presAssocID="{0C6B1536-6269-470E-891B-548B1A1741C8}" presName="tx1" presStyleLbl="revTx" presStyleIdx="1" presStyleCnt="5"/>
      <dgm:spPr/>
    </dgm:pt>
    <dgm:pt modelId="{DCBD3594-6E80-0B41-BD87-AFAFE90B7B0C}" type="pres">
      <dgm:prSet presAssocID="{0C6B1536-6269-470E-891B-548B1A1741C8}" presName="vert1" presStyleCnt="0"/>
      <dgm:spPr/>
    </dgm:pt>
    <dgm:pt modelId="{8A505F94-65E4-9D41-AC2C-CCE8BD4C175F}" type="pres">
      <dgm:prSet presAssocID="{288D3E87-5781-4F83-84CB-1610EAD21773}" presName="thickLine" presStyleLbl="alignNode1" presStyleIdx="2" presStyleCnt="5"/>
      <dgm:spPr/>
    </dgm:pt>
    <dgm:pt modelId="{B678B193-63FE-3044-8C53-579A035591F8}" type="pres">
      <dgm:prSet presAssocID="{288D3E87-5781-4F83-84CB-1610EAD21773}" presName="horz1" presStyleCnt="0"/>
      <dgm:spPr/>
    </dgm:pt>
    <dgm:pt modelId="{6E572D5D-DE9A-BF49-8B86-50D4250D1411}" type="pres">
      <dgm:prSet presAssocID="{288D3E87-5781-4F83-84CB-1610EAD21773}" presName="tx1" presStyleLbl="revTx" presStyleIdx="2" presStyleCnt="5"/>
      <dgm:spPr/>
    </dgm:pt>
    <dgm:pt modelId="{7F071049-5D5A-2445-8B31-652B1063C281}" type="pres">
      <dgm:prSet presAssocID="{288D3E87-5781-4F83-84CB-1610EAD21773}" presName="vert1" presStyleCnt="0"/>
      <dgm:spPr/>
    </dgm:pt>
    <dgm:pt modelId="{3D5DC94A-13EE-9348-AB63-BA6D7AB77EF3}" type="pres">
      <dgm:prSet presAssocID="{DDA901FD-5C05-41F1-A824-5C833C35698E}" presName="thickLine" presStyleLbl="alignNode1" presStyleIdx="3" presStyleCnt="5"/>
      <dgm:spPr/>
    </dgm:pt>
    <dgm:pt modelId="{27EB4548-6597-7A48-B8EB-8D5D075E0879}" type="pres">
      <dgm:prSet presAssocID="{DDA901FD-5C05-41F1-A824-5C833C35698E}" presName="horz1" presStyleCnt="0"/>
      <dgm:spPr/>
    </dgm:pt>
    <dgm:pt modelId="{B71E94BA-938F-EC4F-AA59-749EE236EA14}" type="pres">
      <dgm:prSet presAssocID="{DDA901FD-5C05-41F1-A824-5C833C35698E}" presName="tx1" presStyleLbl="revTx" presStyleIdx="3" presStyleCnt="5"/>
      <dgm:spPr/>
    </dgm:pt>
    <dgm:pt modelId="{AB286E63-B7A7-4244-8719-A27E1E499373}" type="pres">
      <dgm:prSet presAssocID="{DDA901FD-5C05-41F1-A824-5C833C35698E}" presName="vert1" presStyleCnt="0"/>
      <dgm:spPr/>
    </dgm:pt>
    <dgm:pt modelId="{20D72B1E-AD82-9E49-86D8-09A4DD4D6212}" type="pres">
      <dgm:prSet presAssocID="{5F30F6BE-7A6E-4F0D-B3AA-2B05FD8FA60B}" presName="thickLine" presStyleLbl="alignNode1" presStyleIdx="4" presStyleCnt="5"/>
      <dgm:spPr/>
    </dgm:pt>
    <dgm:pt modelId="{FE30EA44-022B-FF41-BE9E-EF735E26A50E}" type="pres">
      <dgm:prSet presAssocID="{5F30F6BE-7A6E-4F0D-B3AA-2B05FD8FA60B}" presName="horz1" presStyleCnt="0"/>
      <dgm:spPr/>
    </dgm:pt>
    <dgm:pt modelId="{08701614-A5A0-9544-95A3-640A46D860BF}" type="pres">
      <dgm:prSet presAssocID="{5F30F6BE-7A6E-4F0D-B3AA-2B05FD8FA60B}" presName="tx1" presStyleLbl="revTx" presStyleIdx="4" presStyleCnt="5"/>
      <dgm:spPr/>
    </dgm:pt>
    <dgm:pt modelId="{5BC0372B-66B7-0640-8199-37B331256C9A}" type="pres">
      <dgm:prSet presAssocID="{5F30F6BE-7A6E-4F0D-B3AA-2B05FD8FA60B}" presName="vert1" presStyleCnt="0"/>
      <dgm:spPr/>
    </dgm:pt>
  </dgm:ptLst>
  <dgm:cxnLst>
    <dgm:cxn modelId="{48E2F92B-7174-CF40-BB56-062756623EA4}" type="presOf" srcId="{288D3E87-5781-4F83-84CB-1610EAD21773}" destId="{6E572D5D-DE9A-BF49-8B86-50D4250D1411}" srcOrd="0" destOrd="0" presId="urn:microsoft.com/office/officeart/2008/layout/LinedList"/>
    <dgm:cxn modelId="{7F381230-3114-44FB-913E-0CD35BF36BA2}" srcId="{56648FB5-C09B-4C87-AEF3-A553C798BCF5}" destId="{0C6B1536-6269-470E-891B-548B1A1741C8}" srcOrd="1" destOrd="0" parTransId="{BA3188B2-0301-4CA0-AC58-59A0732D4CC9}" sibTransId="{E7BF0292-5C5E-44B5-9020-5B605116E8F8}"/>
    <dgm:cxn modelId="{76557D45-55A9-46E4-80D0-E1396A52CE52}" srcId="{56648FB5-C09B-4C87-AEF3-A553C798BCF5}" destId="{DDA901FD-5C05-41F1-A824-5C833C35698E}" srcOrd="3" destOrd="0" parTransId="{D760294E-1D9B-408E-B689-8391D4CF7D9C}" sibTransId="{EDCB14DE-D3C3-4E5C-A331-71113C0250BD}"/>
    <dgm:cxn modelId="{B8B43377-1557-2042-BB5A-D55D04913284}" type="presOf" srcId="{0C6B1536-6269-470E-891B-548B1A1741C8}" destId="{8D7BB36B-DCB0-1945-8136-BD40AAFC958C}" srcOrd="0" destOrd="0" presId="urn:microsoft.com/office/officeart/2008/layout/LinedList"/>
    <dgm:cxn modelId="{C625FD7A-ECA1-B44B-8D2B-E9E9504CD922}" type="presOf" srcId="{5F30F6BE-7A6E-4F0D-B3AA-2B05FD8FA60B}" destId="{08701614-A5A0-9544-95A3-640A46D860BF}" srcOrd="0" destOrd="0" presId="urn:microsoft.com/office/officeart/2008/layout/LinedList"/>
    <dgm:cxn modelId="{D9602A80-E4B9-A44F-8F18-41878FC23717}" type="presOf" srcId="{1EA944AD-327D-427D-A5F0-7AE39B4AFACB}" destId="{D28CB533-C51E-334E-9261-65C425A19706}" srcOrd="0" destOrd="0" presId="urn:microsoft.com/office/officeart/2008/layout/LinedList"/>
    <dgm:cxn modelId="{4B05A8AF-8E44-411A-9840-24940C52F31E}" srcId="{56648FB5-C09B-4C87-AEF3-A553C798BCF5}" destId="{288D3E87-5781-4F83-84CB-1610EAD21773}" srcOrd="2" destOrd="0" parTransId="{5D1CA44E-A2B8-416C-AF5D-FE642F689AF8}" sibTransId="{E930F8F9-CD27-4F21-8645-528352089D37}"/>
    <dgm:cxn modelId="{946460B5-6A24-4AD5-9BDB-D5E7AE78994B}" srcId="{56648FB5-C09B-4C87-AEF3-A553C798BCF5}" destId="{1EA944AD-327D-427D-A5F0-7AE39B4AFACB}" srcOrd="0" destOrd="0" parTransId="{C379FD06-505A-41F8-9A66-4E9F695F9C1A}" sibTransId="{AD9B37F6-7A60-4E62-AE70-54601B347097}"/>
    <dgm:cxn modelId="{AA560ECB-5494-694A-8753-2D77B2337369}" type="presOf" srcId="{DDA901FD-5C05-41F1-A824-5C833C35698E}" destId="{B71E94BA-938F-EC4F-AA59-749EE236EA14}" srcOrd="0" destOrd="0" presId="urn:microsoft.com/office/officeart/2008/layout/LinedList"/>
    <dgm:cxn modelId="{336AE3DC-37F1-4955-813F-D94B74C0A559}" srcId="{56648FB5-C09B-4C87-AEF3-A553C798BCF5}" destId="{5F30F6BE-7A6E-4F0D-B3AA-2B05FD8FA60B}" srcOrd="4" destOrd="0" parTransId="{204DD833-1CD5-42F1-B596-8D8B6D369E5E}" sibTransId="{838162BB-5917-468F-85CC-DC0FE427929A}"/>
    <dgm:cxn modelId="{83FBB8F5-9153-F24C-B359-92AB22A3F5BF}" type="presOf" srcId="{56648FB5-C09B-4C87-AEF3-A553C798BCF5}" destId="{7852B3C2-A44C-F446-9060-CA21A0D28991}" srcOrd="0" destOrd="0" presId="urn:microsoft.com/office/officeart/2008/layout/LinedList"/>
    <dgm:cxn modelId="{F5D2E861-C6DE-FB42-B7C6-B065F1F84377}" type="presParOf" srcId="{7852B3C2-A44C-F446-9060-CA21A0D28991}" destId="{4F1690E2-16BD-2B42-AE98-F2A735104EFA}" srcOrd="0" destOrd="0" presId="urn:microsoft.com/office/officeart/2008/layout/LinedList"/>
    <dgm:cxn modelId="{5FEB1837-8E5A-1842-B761-DF83A11712CF}" type="presParOf" srcId="{7852B3C2-A44C-F446-9060-CA21A0D28991}" destId="{7B746AAE-0D31-DE44-A5F6-86F76B8A3E80}" srcOrd="1" destOrd="0" presId="urn:microsoft.com/office/officeart/2008/layout/LinedList"/>
    <dgm:cxn modelId="{1E7396B7-9F8F-C842-AA84-A2108E4A965E}" type="presParOf" srcId="{7B746AAE-0D31-DE44-A5F6-86F76B8A3E80}" destId="{D28CB533-C51E-334E-9261-65C425A19706}" srcOrd="0" destOrd="0" presId="urn:microsoft.com/office/officeart/2008/layout/LinedList"/>
    <dgm:cxn modelId="{CA0E3B6D-3363-5D4D-B209-9374F0EBED3A}" type="presParOf" srcId="{7B746AAE-0D31-DE44-A5F6-86F76B8A3E80}" destId="{4B5756DB-F77A-B44F-B3F7-F3894F36872A}" srcOrd="1" destOrd="0" presId="urn:microsoft.com/office/officeart/2008/layout/LinedList"/>
    <dgm:cxn modelId="{42B9A5E9-078D-054D-AE14-35198416E7C7}" type="presParOf" srcId="{7852B3C2-A44C-F446-9060-CA21A0D28991}" destId="{A11F9CE2-7889-D042-B67A-3B946F072596}" srcOrd="2" destOrd="0" presId="urn:microsoft.com/office/officeart/2008/layout/LinedList"/>
    <dgm:cxn modelId="{4BADE72C-6502-F84A-A2A5-96C97CB0161C}" type="presParOf" srcId="{7852B3C2-A44C-F446-9060-CA21A0D28991}" destId="{FDBEDC87-8791-4D44-8FD8-85B48AD39373}" srcOrd="3" destOrd="0" presId="urn:microsoft.com/office/officeart/2008/layout/LinedList"/>
    <dgm:cxn modelId="{9F8EDEB8-D0BF-BC4D-99ED-6B9A4F9D4E71}" type="presParOf" srcId="{FDBEDC87-8791-4D44-8FD8-85B48AD39373}" destId="{8D7BB36B-DCB0-1945-8136-BD40AAFC958C}" srcOrd="0" destOrd="0" presId="urn:microsoft.com/office/officeart/2008/layout/LinedList"/>
    <dgm:cxn modelId="{6C4C1680-6204-3647-A71D-185D971F8D06}" type="presParOf" srcId="{FDBEDC87-8791-4D44-8FD8-85B48AD39373}" destId="{DCBD3594-6E80-0B41-BD87-AFAFE90B7B0C}" srcOrd="1" destOrd="0" presId="urn:microsoft.com/office/officeart/2008/layout/LinedList"/>
    <dgm:cxn modelId="{40CF11BD-58ED-0E4F-B3B7-F9CAAA40AD73}" type="presParOf" srcId="{7852B3C2-A44C-F446-9060-CA21A0D28991}" destId="{8A505F94-65E4-9D41-AC2C-CCE8BD4C175F}" srcOrd="4" destOrd="0" presId="urn:microsoft.com/office/officeart/2008/layout/LinedList"/>
    <dgm:cxn modelId="{0B980FB1-5585-2342-BD3C-2366897F0984}" type="presParOf" srcId="{7852B3C2-A44C-F446-9060-CA21A0D28991}" destId="{B678B193-63FE-3044-8C53-579A035591F8}" srcOrd="5" destOrd="0" presId="urn:microsoft.com/office/officeart/2008/layout/LinedList"/>
    <dgm:cxn modelId="{240D9A74-D193-CC40-97CA-ADC859B1D81F}" type="presParOf" srcId="{B678B193-63FE-3044-8C53-579A035591F8}" destId="{6E572D5D-DE9A-BF49-8B86-50D4250D1411}" srcOrd="0" destOrd="0" presId="urn:microsoft.com/office/officeart/2008/layout/LinedList"/>
    <dgm:cxn modelId="{3B1F9830-A4D6-E140-AE33-31C05CB5B37E}" type="presParOf" srcId="{B678B193-63FE-3044-8C53-579A035591F8}" destId="{7F071049-5D5A-2445-8B31-652B1063C281}" srcOrd="1" destOrd="0" presId="urn:microsoft.com/office/officeart/2008/layout/LinedList"/>
    <dgm:cxn modelId="{7A9EE529-C307-D440-8910-336F08C35B83}" type="presParOf" srcId="{7852B3C2-A44C-F446-9060-CA21A0D28991}" destId="{3D5DC94A-13EE-9348-AB63-BA6D7AB77EF3}" srcOrd="6" destOrd="0" presId="urn:microsoft.com/office/officeart/2008/layout/LinedList"/>
    <dgm:cxn modelId="{B6134942-BB7E-6A49-B625-7DF71CC12E8A}" type="presParOf" srcId="{7852B3C2-A44C-F446-9060-CA21A0D28991}" destId="{27EB4548-6597-7A48-B8EB-8D5D075E0879}" srcOrd="7" destOrd="0" presId="urn:microsoft.com/office/officeart/2008/layout/LinedList"/>
    <dgm:cxn modelId="{305C651D-0D92-1E46-AC15-0FFBF9C77550}" type="presParOf" srcId="{27EB4548-6597-7A48-B8EB-8D5D075E0879}" destId="{B71E94BA-938F-EC4F-AA59-749EE236EA14}" srcOrd="0" destOrd="0" presId="urn:microsoft.com/office/officeart/2008/layout/LinedList"/>
    <dgm:cxn modelId="{6A8C2A6C-DA48-E74E-9F29-7B72A279E967}" type="presParOf" srcId="{27EB4548-6597-7A48-B8EB-8D5D075E0879}" destId="{AB286E63-B7A7-4244-8719-A27E1E499373}" srcOrd="1" destOrd="0" presId="urn:microsoft.com/office/officeart/2008/layout/LinedList"/>
    <dgm:cxn modelId="{D4FDD938-A0E5-1344-91E8-DB626E229B73}" type="presParOf" srcId="{7852B3C2-A44C-F446-9060-CA21A0D28991}" destId="{20D72B1E-AD82-9E49-86D8-09A4DD4D6212}" srcOrd="8" destOrd="0" presId="urn:microsoft.com/office/officeart/2008/layout/LinedList"/>
    <dgm:cxn modelId="{3CB3EB14-3FB4-7040-B2C6-572E38DFBAF8}" type="presParOf" srcId="{7852B3C2-A44C-F446-9060-CA21A0D28991}" destId="{FE30EA44-022B-FF41-BE9E-EF735E26A50E}" srcOrd="9" destOrd="0" presId="urn:microsoft.com/office/officeart/2008/layout/LinedList"/>
    <dgm:cxn modelId="{0ECA1AF6-D499-C74C-B742-8D288CCF75FA}" type="presParOf" srcId="{FE30EA44-022B-FF41-BE9E-EF735E26A50E}" destId="{08701614-A5A0-9544-95A3-640A46D860BF}" srcOrd="0" destOrd="0" presId="urn:microsoft.com/office/officeart/2008/layout/LinedList"/>
    <dgm:cxn modelId="{AD84564D-97AD-C847-ACA7-6607F1C92514}" type="presParOf" srcId="{FE30EA44-022B-FF41-BE9E-EF735E26A50E}" destId="{5BC0372B-66B7-0640-8199-37B331256C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690E2-16BD-2B42-AE98-F2A735104EFA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8CB533-C51E-334E-9261-65C425A19706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b="0" kern="1200" dirty="0"/>
            <a:t>Deep Learning</a:t>
          </a:r>
          <a:endParaRPr lang="en-US" sz="4000" b="0" kern="1200" dirty="0"/>
        </a:p>
      </dsp:txBody>
      <dsp:txXfrm>
        <a:off x="0" y="531"/>
        <a:ext cx="10515600" cy="870055"/>
      </dsp:txXfrm>
    </dsp:sp>
    <dsp:sp modelId="{A11F9CE2-7889-D042-B67A-3B946F072596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BB36B-DCB0-1945-8136-BD40AAFC958C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b="0" kern="1200" dirty="0"/>
            <a:t>Transformer</a:t>
          </a:r>
          <a:endParaRPr lang="en-US" sz="4000" b="0" kern="1200" dirty="0"/>
        </a:p>
      </dsp:txBody>
      <dsp:txXfrm>
        <a:off x="0" y="870586"/>
        <a:ext cx="10515600" cy="870055"/>
      </dsp:txXfrm>
    </dsp:sp>
    <dsp:sp modelId="{8A505F94-65E4-9D41-AC2C-CCE8BD4C175F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572D5D-DE9A-BF49-8B86-50D4250D1411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b="0" kern="1200" dirty="0"/>
            <a:t>Finetuning</a:t>
          </a:r>
          <a:endParaRPr lang="en-US" sz="4000" b="0" kern="1200" dirty="0"/>
        </a:p>
      </dsp:txBody>
      <dsp:txXfrm>
        <a:off x="0" y="1740641"/>
        <a:ext cx="10515600" cy="870055"/>
      </dsp:txXfrm>
    </dsp:sp>
    <dsp:sp modelId="{3D5DC94A-13EE-9348-AB63-BA6D7AB77EF3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1E94BA-938F-EC4F-AA59-749EE236EA14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 err="1"/>
            <a:t>Prompting</a:t>
          </a:r>
          <a:r>
            <a:rPr lang="de-DE" sz="4000" kern="1200" dirty="0"/>
            <a:t> &amp; </a:t>
          </a:r>
          <a:r>
            <a:rPr lang="de-DE" sz="4000" kern="1200" dirty="0" err="1"/>
            <a:t>Agents</a:t>
          </a:r>
          <a:endParaRPr lang="en-US" sz="4000" kern="1200" dirty="0"/>
        </a:p>
      </dsp:txBody>
      <dsp:txXfrm>
        <a:off x="0" y="2610696"/>
        <a:ext cx="10515600" cy="870055"/>
      </dsp:txXfrm>
    </dsp:sp>
    <dsp:sp modelId="{20D72B1E-AD82-9E49-86D8-09A4DD4D6212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701614-A5A0-9544-95A3-640A46D860BF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b="1" kern="1200" dirty="0"/>
            <a:t>The Bigger Picture</a:t>
          </a:r>
          <a:endParaRPr lang="en-US" sz="4000" b="1" kern="1200" dirty="0"/>
        </a:p>
      </dsp:txBody>
      <dsp:txXfrm>
        <a:off x="0" y="3480751"/>
        <a:ext cx="10515600" cy="870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F3381-758E-0A6B-C899-EE7B45C91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ABE904A-0D34-BF1F-C60B-AB2B79C216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7F2103-A9E7-0F7A-20F0-3D0D2254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A4E0A6-36C8-1189-39ED-220EA3F96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3ED9AC-2E2B-7D50-57E1-82DB568B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26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050051-6EFD-35CE-85D9-C783C6D66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DB0DD0C-3A69-15AB-3CD0-2DBF5BFE6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C661AC-11CB-9C29-3643-17779ED2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074B47-69F2-8E3F-A878-A5B29BA96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059C75-0843-9F52-F09A-45713AED8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6256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008531-46C2-C27E-E410-4D516F6E3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E82FE20-CC8E-8053-BE5E-79D752050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F817AE-96C8-22CB-55CB-28DE3F75C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C57D71-8770-E80A-1931-13A2BF38E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40A003E-85F4-1C42-C7F1-F9E6A0E17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5349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F0CFF6-86AD-6ADD-B20D-10768B818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16DF11-A587-5A55-A9C7-00ECEB974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5515BA-ADCD-3F33-A6C7-EA3050DAA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095CDF-844D-CC6E-6717-53613FEAE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40EC7B-EDAB-00A6-6F74-C70932653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460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AC1590-182F-2FCF-C924-4F3EE8443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DE60AF3-91B0-8C3D-5523-C00018D8E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008590-6CEA-A08F-D3D5-07D3C501D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9E25F9-B12A-A47E-8A66-43CB636EE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58A3A1-1ED4-2B00-F774-0770579A1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4465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B74FDE-7C6E-8847-DDBD-9E1BB18D1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82620F-4E5D-4917-8505-0C755E884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2BEAEB3-4A3B-9231-1314-64AB817B0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E2B1EE-5C88-59AD-4B9E-761AE2475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FE95AD-80EB-62FF-C99A-9E3800069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692B332-87AD-48FB-7E02-68E357726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5911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CF542A-653F-1437-8B84-07A7E33D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1DC182E-D365-DE63-5600-920A7C060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CDFDA3A-9427-025F-5994-3996B4E12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DCAF632-C1ED-1E3C-10F3-CDCE7FCFF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1A83CEB-0EF1-FFA3-73F4-99558B22D2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AEEAC70-EC21-893E-AC85-B37AD25AC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1A1FA19-17AC-5EB2-96AD-6F9D8538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823032A-0F25-C17F-2A05-0CCD6E87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2668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83C254-D066-3A14-91DE-A70EBF110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4A743DC-54A8-CD48-26ED-0D2A07C8C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D36842-29E9-EF66-8D63-2BCBAE413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7C2C2E3-CAD7-E9F5-63AD-736D4A12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1145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4908658-FD8E-0CEF-21BC-B8FF7950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4EC9D7A-C677-3F2C-74CE-431B846FD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A1F798-6679-1AE5-2207-1932FDD31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4328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E89BBD-7D97-E0F7-1065-25AA23667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C46EEB-64CF-7A84-CB75-32E6DA50F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B4EAAF5-AD44-3515-D676-A2172B694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59EECB0-76E8-CEAF-655D-BFF6669C0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8A5A91-F424-7E07-D578-0E7CC98DE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DD5CA1-07D1-05B6-EA2B-31CBAB224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4311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DB213C-7480-D134-315D-EADD8D28A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9467DD8-B9BD-A36F-5B4F-3CE366207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00F4BA-D8C5-5332-F436-B65FF860B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777A1C9-E1E6-58BE-52E8-34EC9B8BD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CD30B87-C20C-7EF3-B7A1-61799D63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61909B-4950-379F-8A9A-81A057F2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2297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6AFC4F-27C6-4EAD-2564-2A708281E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CFAFB6-DFBC-D5F1-F54C-1D25DA0AE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4B3817-4790-FF66-D7D8-C883317450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041270-554D-7B4D-93B7-2EAC00CD6A61}" type="datetimeFigureOut">
              <a:rPr lang="de-DE" smtClean="0"/>
              <a:t>15.07.25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415EF2-7973-74A4-106A-53509B65B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F25449-14F8-CDD0-9C9E-976594BAF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55531C-5681-6B44-B2CA-926D7A74B0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6063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312.0075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5.05665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3FF727-F4B3-3376-8344-F8D9ED8083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The Bigger Picture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BD8156-C5C8-1852-17C9-3396BF98F4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Language Models</a:t>
            </a:r>
          </a:p>
        </p:txBody>
      </p:sp>
    </p:spTree>
    <p:extLst>
      <p:ext uri="{BB962C8B-B14F-4D97-AF65-F5344CB8AC3E}">
        <p14:creationId xmlns:p14="http://schemas.microsoft.com/office/powerpoint/2010/main" val="3672236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49C836-C3B7-AF4B-C663-C834F8DB7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32D66D1-C68C-FBC1-DBEB-1B55C6894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47DA50-E887-A479-5ECD-5ACD0E164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4D3A2E-2E87-CCA5-D207-C561E1C4E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26760B-B01C-AA6B-7A6B-E3FE820B4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9E3F090-658F-91E6-2D66-9D04737BF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C5083D8-A785-C00E-3072-D9CD4E11C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03" y="2773777"/>
            <a:ext cx="250419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GPT &amp; BERT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C4536DE-990C-75E8-3D92-035B10D85991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2018</a:t>
            </a:r>
          </a:p>
        </p:txBody>
      </p:sp>
      <p:pic>
        <p:nvPicPr>
          <p:cNvPr id="5" name="Grafik 4" descr="Ein Bild, das Text, Screenshot, Schrift, Veröffentlichung enthält.&#10;&#10;KI-generierte Inhalte können fehlerhaft sein.">
            <a:extLst>
              <a:ext uri="{FF2B5EF4-FFF2-40B4-BE49-F238E27FC236}">
                <a16:creationId xmlns:a16="http://schemas.microsoft.com/office/drawing/2014/main" id="{A2D14D81-5347-0E96-153F-90C29A182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968" y="1620254"/>
            <a:ext cx="3956868" cy="4328308"/>
          </a:xfrm>
          <a:prstGeom prst="rect">
            <a:avLst/>
          </a:prstGeom>
        </p:spPr>
      </p:pic>
      <p:pic>
        <p:nvPicPr>
          <p:cNvPr id="7" name="Grafik 6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ED0EFE96-CA44-A69C-EA56-924FD38EC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4" y="1614016"/>
            <a:ext cx="3956868" cy="362953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A70FF59B-C728-C5B7-9971-D9BAD261A880}"/>
              </a:ext>
            </a:extLst>
          </p:cNvPr>
          <p:cNvSpPr txBox="1"/>
          <p:nvPr/>
        </p:nvSpPr>
        <p:spPr>
          <a:xfrm>
            <a:off x="284302" y="5449694"/>
            <a:ext cx="3469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</a:t>
            </a:r>
            <a:r>
              <a:rPr lang="en-US" sz="1800" dirty="0">
                <a:solidFill>
                  <a:srgbClr val="FFFFFF"/>
                </a:solidFill>
              </a:rPr>
              <a:t>elf-supervised </a:t>
            </a:r>
            <a:r>
              <a:rPr lang="en-US" dirty="0">
                <a:solidFill>
                  <a:srgbClr val="FFFFFF"/>
                </a:solidFill>
              </a:rPr>
              <a:t>p</a:t>
            </a:r>
            <a:r>
              <a:rPr lang="en-US" sz="1800" dirty="0">
                <a:solidFill>
                  <a:srgbClr val="FFFFFF"/>
                </a:solidFill>
              </a:rPr>
              <a:t>retraining followed by supervised </a:t>
            </a:r>
            <a:r>
              <a:rPr lang="en-US" dirty="0">
                <a:solidFill>
                  <a:srgbClr val="FFFFFF"/>
                </a:solidFill>
              </a:rPr>
              <a:t>f</a:t>
            </a:r>
            <a:r>
              <a:rPr lang="en-US" sz="1800" dirty="0">
                <a:solidFill>
                  <a:srgbClr val="FFFFFF"/>
                </a:solidFill>
              </a:rPr>
              <a:t>inetuning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6050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E27D75-2F6A-5CFA-011E-AB5224F94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FB245-2645-B738-79F7-C6B4462B39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41009E-7CB2-E287-DBD8-0119033B4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1BDBB6-DA28-1D12-8DD1-09BBBD932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D6C76D-2292-044F-8A4F-9D7252F6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085EB99-DB71-1DA4-4AAF-EF8D456E0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CCB001D-009D-21A5-1B52-710B28D1F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145" y="2773777"/>
            <a:ext cx="3430312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Prompting: GPT-2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DCAACF4-4F25-FA9A-9C4B-296C777D0E98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2019</a:t>
            </a:r>
          </a:p>
        </p:txBody>
      </p:sp>
      <p:pic>
        <p:nvPicPr>
          <p:cNvPr id="3" name="Grafik 2" descr="Ein Bild, das Text, Screenshot, Schrift, Veröffentlichung enthält.&#10;&#10;KI-generierte Inhalte können fehlerhaft sein.">
            <a:extLst>
              <a:ext uri="{FF2B5EF4-FFF2-40B4-BE49-F238E27FC236}">
                <a16:creationId xmlns:a16="http://schemas.microsoft.com/office/drawing/2014/main" id="{06FC6B8B-3877-ABB8-6C7E-AEF17FD54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479" y="197813"/>
            <a:ext cx="7248678" cy="646194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AE2386F-DD71-6C3F-63C6-8EB2E42B170F}"/>
              </a:ext>
            </a:extLst>
          </p:cNvPr>
          <p:cNvSpPr txBox="1"/>
          <p:nvPr/>
        </p:nvSpPr>
        <p:spPr>
          <a:xfrm>
            <a:off x="467629" y="5458581"/>
            <a:ext cx="3103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z</a:t>
            </a:r>
            <a:r>
              <a:rPr lang="en-US" sz="1800" dirty="0">
                <a:solidFill>
                  <a:srgbClr val="FFFFFF"/>
                </a:solidFill>
              </a:rPr>
              <a:t>ero-shot &amp; few-shot </a:t>
            </a:r>
            <a:r>
              <a:rPr lang="en-US" dirty="0">
                <a:solidFill>
                  <a:srgbClr val="FFFFFF"/>
                </a:solidFill>
              </a:rPr>
              <a:t>l</a:t>
            </a:r>
            <a:r>
              <a:rPr lang="en-US" sz="1800" dirty="0">
                <a:solidFill>
                  <a:srgbClr val="FFFFFF"/>
                </a:solidFill>
              </a:rPr>
              <a:t>earning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0522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4CEDC3-18FD-E573-DFE6-655068E1F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683DC0-C57E-C0BC-8E0E-49A917648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BF891C-7730-820B-ABE2-6CF15793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13BFEA-46FE-2B29-FE0F-5C3E81989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53BA9C-6DF3-A540-11E2-0C47265DC4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81D27F8-6F60-3509-A788-0F7618367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33A4AB-3980-AECB-4AD5-B63A8159C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443" y="2773777"/>
            <a:ext cx="2621015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Scaling Laws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553B240-BDAE-B258-D849-5395C491B7A0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2020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6EB0F4B3-4A43-9D4D-2418-C7BF61019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966" y="224564"/>
            <a:ext cx="6786392" cy="640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10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710DB4-5C0D-E60F-2396-A8D0B8F78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FA42E3-6216-D6C0-4044-E10850156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21271C-746D-DF49-0B39-A5123A11F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5357F4-7636-EB1D-711A-881E149A26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B5C301-9B07-53CA-AF82-B97C860D3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82BF7E8-2ACF-5220-74A4-50F1C692D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90EA2E-5040-4FFE-8EA4-EC78C634D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291" y="2773777"/>
            <a:ext cx="13880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GPT-3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0AC6E66-5311-D1FE-DC16-5876C46589BE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2020</a:t>
            </a:r>
          </a:p>
        </p:txBody>
      </p:sp>
      <p:pic>
        <p:nvPicPr>
          <p:cNvPr id="5" name="Grafik 4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E793F738-6E58-53B6-15F6-83ADBA2FF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086" y="120789"/>
            <a:ext cx="5548119" cy="66159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C939A28-7C2C-47FC-B3C1-6EAE554A326D}"/>
              </a:ext>
            </a:extLst>
          </p:cNvPr>
          <p:cNvSpPr txBox="1"/>
          <p:nvPr/>
        </p:nvSpPr>
        <p:spPr>
          <a:xfrm>
            <a:off x="810872" y="5458581"/>
            <a:ext cx="241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175 billion parameters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58996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1E583E-FC5B-1EF6-734E-79C4C4137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181664C-B148-3694-7953-5B51E2EDF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72B2B9-C2D0-41F3-D01A-906A2A49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54F7F-36FE-3113-BEB5-0BB8697DD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54E231-8A13-507A-B75D-D072F815F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EC604C4-29C3-05F5-9705-58784ADE5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FDFD79E-73FB-5346-A4CA-EA16263C1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850" y="2773777"/>
            <a:ext cx="3657313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Vision Transformer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6BE906C-C75D-8119-3068-4A8DAD792507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2021</a:t>
            </a:r>
          </a:p>
        </p:txBody>
      </p:sp>
      <p:pic>
        <p:nvPicPr>
          <p:cNvPr id="5" name="Grafik 4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0E2C7963-7F51-28AD-01E6-A21BCE5E6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7" y="478712"/>
            <a:ext cx="7531455" cy="593259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291CFA3E-063C-29A6-02FC-AEFA2174B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36" y="4469893"/>
            <a:ext cx="3844542" cy="202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477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930822-7979-D889-5F88-47826D3C9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8158C9-4531-DF41-1B66-EE998D941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7D8141-6DFE-C72E-77CE-FC445729F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EBDC04-B12A-5196-A05F-48CEC3FA4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3C767D-15C5-E4D8-A282-0E5EBE192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E31ECCA-9883-CD41-46D7-D684EE134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444768-C8B4-8F78-E9B9-C7515C3C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251" y="2773777"/>
            <a:ext cx="2904102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Text-to-Image: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DALL-E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F63B8AE-EECF-2246-CD72-7EF1F8EE96AD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7C5638C-8E94-2359-7DC8-F647BF951229}"/>
              </a:ext>
            </a:extLst>
          </p:cNvPr>
          <p:cNvSpPr txBox="1"/>
          <p:nvPr/>
        </p:nvSpPr>
        <p:spPr>
          <a:xfrm>
            <a:off x="5171469" y="58279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“A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Shiba Inu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dog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wearing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beret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black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turtleneck</a:t>
            </a:r>
            <a:r>
              <a:rPr lang="de-DE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”</a:t>
            </a:r>
            <a:endParaRPr lang="de-DE" dirty="0"/>
          </a:p>
        </p:txBody>
      </p:sp>
      <p:pic>
        <p:nvPicPr>
          <p:cNvPr id="11" name="Grafik 10" descr="Ein Bild, das Hunderasse, Haustier, Hut, Kragen enthält.&#10;&#10;KI-generierte Inhalte können fehlerhaft sein.">
            <a:extLst>
              <a:ext uri="{FF2B5EF4-FFF2-40B4-BE49-F238E27FC236}">
                <a16:creationId xmlns:a16="http://schemas.microsoft.com/office/drawing/2014/main" id="{81276EB5-9F96-370C-EF65-747814CBE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9549" y="884758"/>
            <a:ext cx="4721773" cy="472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687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A70093-BC0A-E0C8-8E4A-B73C2194D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7D4082-E1B9-8D69-433E-7CD1BDF0F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7B6EA0-F222-1CC0-D78B-2FE2E54C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B04B61-B44C-5FAE-8629-157B46CF5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71721-676C-4498-1613-5807896D3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92EC921-96B9-F32A-C09A-89967EDAE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FF44AE-8556-A7D8-C791-74CD7B6FD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960" y="2773777"/>
            <a:ext cx="3408684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Takeoff: ChatGPT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5976044-2873-D616-F7F0-4E46788086E1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2022</a:t>
            </a:r>
          </a:p>
        </p:txBody>
      </p:sp>
      <p:pic>
        <p:nvPicPr>
          <p:cNvPr id="6" name="Grafik 5" descr="Ein Bild, das Text, Multimedia-Software, Software, Grafiksoftware enthält.&#10;&#10;KI-generierte Inhalte können fehlerhaft sein.">
            <a:extLst>
              <a:ext uri="{FF2B5EF4-FFF2-40B4-BE49-F238E27FC236}">
                <a16:creationId xmlns:a16="http://schemas.microsoft.com/office/drawing/2014/main" id="{4DFCD716-2AA6-83E9-6E2A-7B09564F4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497" y="1122010"/>
            <a:ext cx="7697608" cy="461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756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2B703F-2C89-E9DC-7673-4F71E033D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F87E012-DFCF-F7FD-2BB6-8297C70A6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E28C69-DE9B-04D6-D901-CACEC9ACC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1E77A4-F3B6-3DB9-5AE7-99324B438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1FD9F6-5E70-1C4F-5316-7EE7D6FC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77B18F-E796-6D8E-09F2-61CA0FD42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23CA54-6E45-58A5-BA28-3925FC37D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5" y="2773777"/>
            <a:ext cx="3902674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dirty="0">
                <a:solidFill>
                  <a:srgbClr val="FFFFFF"/>
                </a:solidFill>
              </a:rPr>
              <a:t>Reasoning &amp; Tool Use</a:t>
            </a:r>
            <a:endParaRPr lang="en-US" sz="33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F7DD348-901B-E101-8782-A053F2D75938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2023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766A35D6-AE0A-C47F-0AD2-E22412142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748" y="1403707"/>
            <a:ext cx="4105171" cy="3683876"/>
          </a:xfrm>
          <a:prstGeom prst="rect">
            <a:avLst/>
          </a:prstGeom>
        </p:spPr>
      </p:pic>
      <p:pic>
        <p:nvPicPr>
          <p:cNvPr id="7" name="Grafik 6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E64F0BC9-4471-F497-B905-E068761B6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7550" y="1403707"/>
            <a:ext cx="3934450" cy="398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67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228F35-1BA7-5709-1C2A-E2DAFB68B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2723932-02FB-77DC-6245-058A7B643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C757C2-9751-7F5E-BF22-9C636FAE8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CE0CC1-66C3-5EEC-9B65-1FFE74F6B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28D81D-0564-4998-AB68-370CE310B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A71FBA7-67F1-393F-3EFA-E1D91650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7A5BBCF-9650-D1A2-FB6E-7E6E80896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629" y="2773777"/>
            <a:ext cx="3295345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dirty="0">
                <a:solidFill>
                  <a:srgbClr val="FFFFFF"/>
                </a:solidFill>
              </a:rPr>
              <a:t>Reasoning Models</a:t>
            </a:r>
            <a:endParaRPr lang="en-US" sz="33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38E1173-3D86-6778-488A-F7905214E76D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2025</a:t>
            </a:r>
          </a:p>
        </p:txBody>
      </p:sp>
      <p:pic>
        <p:nvPicPr>
          <p:cNvPr id="6" name="Grafik 5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892059CF-2C18-DE67-2A19-46D2D41D7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0258" y="1943356"/>
            <a:ext cx="3965380" cy="2747597"/>
          </a:xfrm>
          <a:prstGeom prst="rect">
            <a:avLst/>
          </a:prstGeom>
        </p:spPr>
      </p:pic>
      <p:pic>
        <p:nvPicPr>
          <p:cNvPr id="11" name="Grafik 10" descr="Ein Bild, das Text, Screenshot, Schrift, Brief enthält.&#10;&#10;KI-generierte Inhalte können fehlerhaft sein.">
            <a:extLst>
              <a:ext uri="{FF2B5EF4-FFF2-40B4-BE49-F238E27FC236}">
                <a16:creationId xmlns:a16="http://schemas.microsoft.com/office/drawing/2014/main" id="{F8675C91-732F-7C14-EA76-D427AC273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102" y="1943356"/>
            <a:ext cx="4035795" cy="297085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97E49D0-DB89-1C47-C4F2-A0AB8FCD7F17}"/>
              </a:ext>
            </a:extLst>
          </p:cNvPr>
          <p:cNvSpPr txBox="1"/>
          <p:nvPr/>
        </p:nvSpPr>
        <p:spPr>
          <a:xfrm>
            <a:off x="1063647" y="5458581"/>
            <a:ext cx="19113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test-time scaling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7738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BC8A4DE-07DC-D5C5-995D-80D716A02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Active</a:t>
            </a:r>
            <a:r>
              <a:rPr lang="de-DE" dirty="0"/>
              <a:t> Research Areas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405F226-3FDB-D6F2-B040-2C5EB21F3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agents</a:t>
            </a:r>
            <a:r>
              <a:rPr lang="de-DE" dirty="0"/>
              <a:t>: </a:t>
            </a:r>
            <a:r>
              <a:rPr lang="de-DE" dirty="0" err="1"/>
              <a:t>memory</a:t>
            </a:r>
            <a:r>
              <a:rPr lang="de-DE" dirty="0"/>
              <a:t>, </a:t>
            </a:r>
            <a:r>
              <a:rPr lang="de-DE" dirty="0" err="1"/>
              <a:t>planning</a:t>
            </a:r>
            <a:r>
              <a:rPr lang="de-DE" dirty="0"/>
              <a:t>, </a:t>
            </a:r>
            <a:r>
              <a:rPr lang="de-DE" dirty="0" err="1"/>
              <a:t>reasoning</a:t>
            </a:r>
            <a:r>
              <a:rPr lang="de-DE" dirty="0"/>
              <a:t>, </a:t>
            </a:r>
            <a:r>
              <a:rPr lang="de-DE" dirty="0" err="1"/>
              <a:t>tool</a:t>
            </a:r>
            <a:r>
              <a:rPr lang="de-DE" dirty="0"/>
              <a:t> </a:t>
            </a:r>
            <a:r>
              <a:rPr lang="de-DE" dirty="0" err="1"/>
              <a:t>use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multimodal </a:t>
            </a:r>
            <a:r>
              <a:rPr lang="de-DE" dirty="0" err="1"/>
              <a:t>models</a:t>
            </a:r>
            <a:r>
              <a:rPr lang="de-DE" dirty="0"/>
              <a:t>: </a:t>
            </a:r>
            <a:r>
              <a:rPr lang="de-DE" dirty="0" err="1"/>
              <a:t>unification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, </a:t>
            </a:r>
            <a:r>
              <a:rPr lang="de-DE" dirty="0" err="1"/>
              <a:t>image</a:t>
            </a:r>
            <a:r>
              <a:rPr lang="de-DE" dirty="0"/>
              <a:t>, </a:t>
            </a:r>
            <a:r>
              <a:rPr lang="de-DE" dirty="0" err="1"/>
              <a:t>video</a:t>
            </a:r>
            <a:r>
              <a:rPr lang="de-DE" dirty="0"/>
              <a:t>, </a:t>
            </a:r>
            <a:r>
              <a:rPr lang="de-DE" dirty="0" err="1"/>
              <a:t>audio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efficiency</a:t>
            </a:r>
            <a:r>
              <a:rPr lang="de-DE" dirty="0"/>
              <a:t> and </a:t>
            </a:r>
            <a:r>
              <a:rPr lang="de-DE" dirty="0" err="1"/>
              <a:t>long-context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expert </a:t>
            </a:r>
            <a:r>
              <a:rPr lang="de-DE" dirty="0" err="1"/>
              <a:t>models</a:t>
            </a:r>
            <a:r>
              <a:rPr lang="de-DE" dirty="0"/>
              <a:t> </a:t>
            </a:r>
            <a:r>
              <a:rPr lang="de-DE" dirty="0" err="1"/>
              <a:t>tuned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domains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 (SLMs)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transformer</a:t>
            </a:r>
            <a:r>
              <a:rPr lang="de-DE" dirty="0"/>
              <a:t> alternatives (e.g., </a:t>
            </a:r>
            <a:r>
              <a:rPr lang="de-DE" dirty="0" err="1"/>
              <a:t>state-space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like </a:t>
            </a:r>
            <a:r>
              <a:rPr lang="de-DE" dirty="0">
                <a:hlinkClick r:id="rId2"/>
              </a:rPr>
              <a:t>Mamba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16682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DC26F-F544-96F9-A23C-5F55F871F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Course Contents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4E61397-BED1-A35E-59D6-1913902B18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7666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60998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681133" y="4902130"/>
            <a:ext cx="600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289420"/>
            <a:ext cx="3881678" cy="400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244E75-20F2-AA71-1BBD-2E4E66A9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Vision Language Models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A5DDCA-B7D3-08A7-7732-B8DB59DA9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b="1" dirty="0" err="1"/>
              <a:t>visual</a:t>
            </a:r>
            <a:r>
              <a:rPr lang="de-DE" b="1" dirty="0"/>
              <a:t> </a:t>
            </a:r>
            <a:r>
              <a:rPr lang="de-DE" b="1" dirty="0" err="1"/>
              <a:t>encoder</a:t>
            </a:r>
            <a:r>
              <a:rPr lang="de-DE" dirty="0"/>
              <a:t> (e.g., CNNs, </a:t>
            </a:r>
            <a:r>
              <a:rPr lang="de-DE" dirty="0" err="1"/>
              <a:t>vision</a:t>
            </a:r>
            <a:r>
              <a:rPr lang="de-DE" dirty="0"/>
              <a:t> </a:t>
            </a:r>
            <a:r>
              <a:rPr lang="de-DE" dirty="0" err="1"/>
              <a:t>transformers</a:t>
            </a:r>
            <a:r>
              <a:rPr lang="de-DE" dirty="0"/>
              <a:t>):</a:t>
            </a:r>
          </a:p>
          <a:p>
            <a:pPr marL="0" indent="0">
              <a:buNone/>
            </a:pPr>
            <a:r>
              <a:rPr lang="de-DE" dirty="0" err="1"/>
              <a:t>extracts</a:t>
            </a:r>
            <a:r>
              <a:rPr lang="de-DE" dirty="0"/>
              <a:t> high-level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frames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514350" indent="-514350">
              <a:buFont typeface="+mj-lt"/>
              <a:buAutoNum type="arabicPeriod" startAt="2"/>
            </a:pPr>
            <a:r>
              <a:rPr lang="de-DE" b="1" dirty="0" err="1"/>
              <a:t>text</a:t>
            </a:r>
            <a:r>
              <a:rPr lang="de-DE" b="1" dirty="0"/>
              <a:t> </a:t>
            </a:r>
            <a:r>
              <a:rPr lang="de-DE" b="1" dirty="0" err="1"/>
              <a:t>encoder</a:t>
            </a:r>
            <a:r>
              <a:rPr lang="de-DE" dirty="0"/>
              <a:t> (e.g., BERT, GPT):</a:t>
            </a:r>
          </a:p>
          <a:p>
            <a:pPr marL="0" indent="0">
              <a:buNone/>
            </a:pPr>
            <a:r>
              <a:rPr lang="de-DE" dirty="0" err="1"/>
              <a:t>processes</a:t>
            </a:r>
            <a:r>
              <a:rPr lang="de-DE" dirty="0"/>
              <a:t> and </a:t>
            </a:r>
            <a:r>
              <a:rPr lang="de-DE" dirty="0" err="1"/>
              <a:t>understands</a:t>
            </a:r>
            <a:r>
              <a:rPr lang="de-DE" dirty="0"/>
              <a:t> </a:t>
            </a:r>
            <a:r>
              <a:rPr lang="de-DE" dirty="0" err="1"/>
              <a:t>textual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514350" indent="-514350">
              <a:buFont typeface="+mj-lt"/>
              <a:buAutoNum type="arabicPeriod" startAt="3"/>
            </a:pPr>
            <a:r>
              <a:rPr lang="de-DE" b="1" dirty="0"/>
              <a:t>multimodal </a:t>
            </a:r>
            <a:r>
              <a:rPr lang="de-DE" b="1" dirty="0" err="1"/>
              <a:t>fusion</a:t>
            </a:r>
            <a:r>
              <a:rPr lang="de-DE" b="1" dirty="0"/>
              <a:t> </a:t>
            </a:r>
            <a:r>
              <a:rPr lang="de-DE" b="1" dirty="0" err="1"/>
              <a:t>module</a:t>
            </a:r>
            <a:r>
              <a:rPr lang="de-DE" dirty="0"/>
              <a:t>:</a:t>
            </a:r>
          </a:p>
          <a:p>
            <a:pPr marL="0" indent="0">
              <a:buNone/>
            </a:pPr>
            <a:r>
              <a:rPr lang="de-DE" dirty="0" err="1"/>
              <a:t>combines</a:t>
            </a:r>
            <a:r>
              <a:rPr lang="de-DE" dirty="0"/>
              <a:t> </a:t>
            </a:r>
            <a:r>
              <a:rPr lang="de-DE" dirty="0" err="1"/>
              <a:t>visual</a:t>
            </a:r>
            <a:r>
              <a:rPr lang="de-DE" dirty="0"/>
              <a:t> and </a:t>
            </a:r>
            <a:r>
              <a:rPr lang="de-DE" dirty="0" err="1"/>
              <a:t>textual</a:t>
            </a:r>
            <a:r>
              <a:rPr lang="de-DE" dirty="0"/>
              <a:t> </a:t>
            </a:r>
            <a:r>
              <a:rPr lang="de-DE" dirty="0" err="1"/>
              <a:t>representations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techniques</a:t>
            </a:r>
            <a:r>
              <a:rPr lang="de-DE" dirty="0"/>
              <a:t>: </a:t>
            </a:r>
            <a:r>
              <a:rPr lang="de-DE" dirty="0" err="1"/>
              <a:t>cross</a:t>
            </a:r>
            <a:r>
              <a:rPr lang="de-DE" dirty="0"/>
              <a:t>-attention, </a:t>
            </a:r>
            <a:r>
              <a:rPr lang="de-DE" dirty="0" err="1"/>
              <a:t>concatenation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joint</a:t>
            </a:r>
            <a:r>
              <a:rPr lang="de-DE" dirty="0"/>
              <a:t> </a:t>
            </a:r>
            <a:r>
              <a:rPr lang="de-DE" dirty="0" err="1"/>
              <a:t>embedding</a:t>
            </a:r>
            <a:r>
              <a:rPr lang="de-DE" dirty="0"/>
              <a:t> </a:t>
            </a:r>
            <a:r>
              <a:rPr lang="de-DE" dirty="0" err="1"/>
              <a:t>spaces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514350" indent="-514350">
              <a:buFont typeface="+mj-lt"/>
              <a:buAutoNum type="arabicPeriod" startAt="4"/>
            </a:pPr>
            <a:r>
              <a:rPr lang="de-DE" b="1" dirty="0" err="1"/>
              <a:t>decoder</a:t>
            </a:r>
            <a:r>
              <a:rPr lang="de-DE" b="1" dirty="0"/>
              <a:t> </a:t>
            </a:r>
            <a:r>
              <a:rPr lang="de-DE" b="1" dirty="0" err="1"/>
              <a:t>or</a:t>
            </a:r>
            <a:r>
              <a:rPr lang="de-DE" b="1" dirty="0"/>
              <a:t> </a:t>
            </a:r>
            <a:r>
              <a:rPr lang="de-DE" b="1" dirty="0" err="1"/>
              <a:t>task</a:t>
            </a:r>
            <a:r>
              <a:rPr lang="de-DE" b="1" dirty="0"/>
              <a:t> </a:t>
            </a:r>
            <a:r>
              <a:rPr lang="de-DE" b="1" dirty="0" err="1"/>
              <a:t>head</a:t>
            </a:r>
            <a:r>
              <a:rPr lang="de-DE" dirty="0"/>
              <a:t>:</a:t>
            </a:r>
          </a:p>
          <a:p>
            <a:pPr marL="0" indent="0">
              <a:buNone/>
            </a:pPr>
            <a:r>
              <a:rPr lang="de-DE" dirty="0" err="1"/>
              <a:t>outputs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 like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captioning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visual</a:t>
            </a:r>
            <a:r>
              <a:rPr lang="de-DE" dirty="0"/>
              <a:t> </a:t>
            </a:r>
            <a:r>
              <a:rPr lang="de-DE" dirty="0" err="1"/>
              <a:t>question</a:t>
            </a:r>
            <a:r>
              <a:rPr lang="de-DE" dirty="0"/>
              <a:t> </a:t>
            </a:r>
            <a:r>
              <a:rPr lang="de-DE" dirty="0" err="1"/>
              <a:t>answering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1118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3082550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023" y="1550605"/>
            <a:ext cx="11313952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0" indent="0">
              <a:buNone/>
            </a:pPr>
            <a:r>
              <a:rPr lang="en-GB" sz="2200" dirty="0"/>
              <a:t>learn image representations by predicting which caption goes with which image (pretraining)</a:t>
            </a:r>
          </a:p>
          <a:p>
            <a:pPr marL="0" indent="0">
              <a:buNone/>
            </a:pPr>
            <a:r>
              <a:rPr lang="en-GB" sz="2200" dirty="0">
                <a:sym typeface="Wingdings" panose="05000000000000000000" pitchFamily="2" charset="2"/>
              </a:rPr>
              <a:t> </a:t>
            </a:r>
            <a:r>
              <a:rPr lang="en-GB" sz="2200" dirty="0"/>
              <a:t>z</a:t>
            </a:r>
            <a:r>
              <a:rPr lang="en-DE" sz="2200" dirty="0"/>
              <a:t>ero-shot transfer (e.g., for </a:t>
            </a:r>
            <a:r>
              <a:rPr lang="de-DE" sz="2200" dirty="0"/>
              <a:t>image classification</a:t>
            </a:r>
            <a:r>
              <a:rPr lang="en-DE" sz="2200" dirty="0"/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922113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3130348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76192" y="6208619"/>
            <a:ext cx="179726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C186A5AD-C177-EB81-8E8A-B822723EAFDD}"/>
              </a:ext>
            </a:extLst>
          </p:cNvPr>
          <p:cNvSpPr txBox="1"/>
          <p:nvPr/>
        </p:nvSpPr>
        <p:spPr>
          <a:xfrm>
            <a:off x="8675494" y="6367274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hlinkClick r:id="rId4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for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decoder LLMs (autoregressive generation)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23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4649-71FE-597E-B49B-ED50F4B6EB50}"/>
              </a:ext>
            </a:extLst>
          </p:cNvPr>
          <p:cNvSpPr txBox="1"/>
          <p:nvPr/>
        </p:nvSpPr>
        <p:spPr>
          <a:xfrm>
            <a:off x="613833" y="5586909"/>
            <a:ext cx="1096433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note the difference between image synthesis and multimodal understanding in LLMs (images as additional input sequences to transformer, tokenized by splitting into patches)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82D4E4-4A04-E3BD-2356-D27641EDA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559" y="1825625"/>
            <a:ext cx="676748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 (same distribution)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usually conditioned on text (prompt)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can be done with autoregressive models</a:t>
            </a:r>
          </a:p>
          <a:p>
            <a:r>
              <a:rPr lang="en-GB" dirty="0"/>
              <a:t>but diffusion models result in way higher photorealism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048" y="579510"/>
            <a:ext cx="4706084" cy="57996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8398912" y="136525"/>
            <a:ext cx="25783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2E930BB-7BF8-5D63-0B4D-0A9647C3D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077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41EB238-9BE9-41DB-A60A-575B0D4C6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15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48D9AF-2ADC-CA80-8AD9-E05797B87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Bigger Picture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03915B-1207-B8C7-B3C1-7DCBD8CC5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historical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directions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discussion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535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83A0A1-3C2F-404E-202E-E299C4D70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7635F0-C9DA-EF40-EC7F-EE20A120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69214A-7198-2390-80DA-BDA6EB85B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93C3EE-E520-A64E-0B0F-03AE39915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AB8AD9-829D-A9DD-830C-802B918FA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346750-5437-58A1-D20E-2EBCB4907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B77CE65-E852-2132-6303-3C2E3550B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64" y="2773777"/>
            <a:ext cx="383627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Neural Networks as Language Models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7835F06-382E-119F-B8CF-14FD75BC90B9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2003</a:t>
            </a:r>
          </a:p>
        </p:txBody>
      </p:sp>
      <p:pic>
        <p:nvPicPr>
          <p:cNvPr id="5" name="Grafik 4" descr="Ein Bild, das Text, Screenshot, Schrift, Brief enthält.&#10;&#10;KI-generierte Inhalte können fehlerhaft sein.">
            <a:extLst>
              <a:ext uri="{FF2B5EF4-FFF2-40B4-BE49-F238E27FC236}">
                <a16:creationId xmlns:a16="http://schemas.microsoft.com/office/drawing/2014/main" id="{8CDD7FAA-9798-D0EB-2560-8EBDD0949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400" y="239355"/>
            <a:ext cx="6599803" cy="639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070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F1C30-239D-F8F3-EA9B-DA499F4CA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895" y="2773777"/>
            <a:ext cx="2858813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Deep Learning Rises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4774778B-9346-EC88-0326-A686C0EF1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594" y="467208"/>
            <a:ext cx="7115416" cy="592358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68D795C-0B3A-B6C5-C6BA-156EA13F859C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2012</a:t>
            </a:r>
          </a:p>
        </p:txBody>
      </p:sp>
      <p:pic>
        <p:nvPicPr>
          <p:cNvPr id="5" name="Picture 4" descr="A graph of a number of layers&#10;&#10;AI-generated content may be incorrect.">
            <a:extLst>
              <a:ext uri="{FF2B5EF4-FFF2-40B4-BE49-F238E27FC236}">
                <a16:creationId xmlns:a16="http://schemas.microsoft.com/office/drawing/2014/main" id="{5859F151-622F-E303-9193-4759A4128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1" y="4309730"/>
            <a:ext cx="3990560" cy="225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61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9E0FC4-FFAB-9D80-43A1-21387CD0E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369565-FD06-E100-B090-7E9D29B2A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E56F90-3F67-FBAE-56A1-658FE87CF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34DA4B-2FCF-5E89-72A3-F4C65A40B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A1256B-39F8-01DE-D95A-03D9F82D7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6FEB7A-D6B5-89F9-E492-F5EEE9CF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8CA028-FB44-9F75-6DDE-13632D8CC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64" y="2773777"/>
            <a:ext cx="383627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Word Embeddings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49ED16D-E7A8-0BD0-CAE5-06E2A6E63E27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2013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81C8A4DE-DB46-EC9E-0352-17AA385A2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4" y="1443548"/>
            <a:ext cx="4317541" cy="3706521"/>
          </a:xfrm>
          <a:prstGeom prst="rect">
            <a:avLst/>
          </a:prstGeom>
        </p:spPr>
      </p:pic>
      <p:pic>
        <p:nvPicPr>
          <p:cNvPr id="6" name="Grafik 5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9D2D9B0F-E1CC-71D5-6542-74DB2E557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8535" y="1443548"/>
            <a:ext cx="3823465" cy="383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556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27B9BA-CA14-DAF5-BBA4-B5FC0DD16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A1BD46-D245-688F-4F03-FF78E9559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F8AAFD-6AF0-57AB-CFC3-89C99B956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8EF28E-5D5F-D225-D56B-7DEA6592C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E1396C-1F7D-F40E-BDA6-E614853B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C230BE4-EEEA-8371-BF66-2B6CD2B08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2A715B-27FA-EE21-D685-318487775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19" y="2773777"/>
            <a:ext cx="389096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Machine Translation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8C66C2B-9B91-4F55-339C-A908809BEF0F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2014</a:t>
            </a:r>
          </a:p>
        </p:txBody>
      </p:sp>
      <p:pic>
        <p:nvPicPr>
          <p:cNvPr id="5" name="Grafik 4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87390944-F9EE-16E7-052C-0C9A38F6E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881" y="151443"/>
            <a:ext cx="6241802" cy="657293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0E1F57D-45AC-0C3E-AF52-0AC632D2A757}"/>
              </a:ext>
            </a:extLst>
          </p:cNvPr>
          <p:cNvSpPr txBox="1"/>
          <p:nvPr/>
        </p:nvSpPr>
        <p:spPr>
          <a:xfrm>
            <a:off x="354105" y="5559799"/>
            <a:ext cx="26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Once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there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were</a:t>
            </a:r>
            <a:r>
              <a:rPr lang="de-DE" dirty="0">
                <a:solidFill>
                  <a:schemeClr val="bg1"/>
                </a:solidFill>
              </a:rPr>
              <a:t> RNNs …</a:t>
            </a:r>
          </a:p>
        </p:txBody>
      </p:sp>
    </p:spTree>
    <p:extLst>
      <p:ext uri="{BB962C8B-B14F-4D97-AF65-F5344CB8AC3E}">
        <p14:creationId xmlns:p14="http://schemas.microsoft.com/office/powerpoint/2010/main" val="2654504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E72D76-CDE4-C0E9-9674-F94B981B8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F7356BD-00D3-11DA-BABB-14A49ADD9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3B7FED-EB6F-8AF6-12DF-A76E7757B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0FEAC8-783C-D280-C716-83A5E93BF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0688D5-AEE0-B450-4FAE-C8C631BC4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874CD6-0B35-A9B4-0B0C-8D1D57203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D77FAE1-829D-52A7-4A18-61C557F93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309" y="2773777"/>
            <a:ext cx="2387986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Attention Mechanism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BFBC362-BB41-41FE-06E7-0C60A464C5F2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2015</a:t>
            </a:r>
          </a:p>
        </p:txBody>
      </p:sp>
      <p:pic>
        <p:nvPicPr>
          <p:cNvPr id="5" name="Grafik 4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6751AA69-550F-AFF8-2B19-1FC67603B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043" y="347087"/>
            <a:ext cx="7034905" cy="6163826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1D80F71C-B41B-F492-0BA4-61765495C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72" y="4092943"/>
            <a:ext cx="2046396" cy="276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908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97A2D8-D3E1-950A-5776-BFEC35DC3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97DA1FD-1EA6-0777-85D2-49D850E2F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7AF892-DDAF-463A-569D-C28B495BC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A3F3F2-E384-35D5-F61D-CA981865A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8DD248-EC14-E380-5898-1CD23915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4B4C3FF-DA0C-CB1B-1A20-5656AD8A7E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236B6B-F968-585F-6B83-9ADF8E41D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159" y="2773777"/>
            <a:ext cx="2641343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Transformers Take Over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9BE8943-FC16-B329-A2DE-1ADEF9C382B0}"/>
              </a:ext>
            </a:extLst>
          </p:cNvPr>
          <p:cNvSpPr txBox="1"/>
          <p:nvPr/>
        </p:nvSpPr>
        <p:spPr>
          <a:xfrm>
            <a:off x="1433244" y="84401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2017</a:t>
            </a:r>
          </a:p>
        </p:txBody>
      </p:sp>
      <p:pic>
        <p:nvPicPr>
          <p:cNvPr id="3" name="Grafik 2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F19CFCDA-9E59-7FCB-68F2-33BE32900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881" y="144028"/>
            <a:ext cx="5859251" cy="6569943"/>
          </a:xfrm>
          <a:prstGeom prst="rect">
            <a:avLst/>
          </a:prstGeom>
        </p:spPr>
      </p:pic>
      <p:pic>
        <p:nvPicPr>
          <p:cNvPr id="7" name="Picture 5">
            <a:extLst>
              <a:ext uri="{FF2B5EF4-FFF2-40B4-BE49-F238E27FC236}">
                <a16:creationId xmlns:a16="http://schemas.microsoft.com/office/drawing/2014/main" id="{CB6B548A-6B95-CD60-449C-ABBDFBEC9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68" y="3928968"/>
            <a:ext cx="2060869" cy="292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678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439</Words>
  <Application>Microsoft Macintosh PowerPoint</Application>
  <PresentationFormat>Breitbild</PresentationFormat>
  <Paragraphs>108</Paragraphs>
  <Slides>26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Wingdings</vt:lpstr>
      <vt:lpstr>Office</vt:lpstr>
      <vt:lpstr>The Bigger Picture</vt:lpstr>
      <vt:lpstr>Course Contents</vt:lpstr>
      <vt:lpstr>The Bigger Picture</vt:lpstr>
      <vt:lpstr>Neural Networks as Language Models</vt:lpstr>
      <vt:lpstr>Deep Learning Rises</vt:lpstr>
      <vt:lpstr>Word Embeddings</vt:lpstr>
      <vt:lpstr>Machine Translation</vt:lpstr>
      <vt:lpstr>Attention Mechanism</vt:lpstr>
      <vt:lpstr>Transformers Take Over</vt:lpstr>
      <vt:lpstr>GPT &amp; BERT</vt:lpstr>
      <vt:lpstr>Prompting: GPT-2</vt:lpstr>
      <vt:lpstr>Scaling Laws</vt:lpstr>
      <vt:lpstr>GPT-3</vt:lpstr>
      <vt:lpstr>Vision Transformer</vt:lpstr>
      <vt:lpstr>Text-to-Image: DALL-E</vt:lpstr>
      <vt:lpstr>Takeoff: ChatGPT</vt:lpstr>
      <vt:lpstr>Reasoning &amp; Tool Use</vt:lpstr>
      <vt:lpstr>Reasoning Models</vt:lpstr>
      <vt:lpstr>Active Research Areas</vt:lpstr>
      <vt:lpstr>Image Classification with Vision Transformer</vt:lpstr>
      <vt:lpstr>Vision Language Models</vt:lpstr>
      <vt:lpstr>Combination of Vision and Text</vt:lpstr>
      <vt:lpstr>Deep Learning for Generative AI</vt:lpstr>
      <vt:lpstr>Image Synthesis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Felix Wick</dc:creator>
  <cp:lastModifiedBy>Felix Wick</cp:lastModifiedBy>
  <cp:revision>38</cp:revision>
  <dcterms:created xsi:type="dcterms:W3CDTF">2025-07-07T13:23:51Z</dcterms:created>
  <dcterms:modified xsi:type="dcterms:W3CDTF">2025-07-15T11:10:54Z</dcterms:modified>
</cp:coreProperties>
</file>

<file path=docProps/thumbnail.jpeg>
</file>